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8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94DD0-7D48-4106-B9D4-67EB2968EF7F}" type="datetimeFigureOut">
              <a:rPr lang="ru-RU"/>
              <a:pPr>
                <a:defRPr/>
              </a:pPr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E3344-A345-46C4-8271-FCBB91390D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D6182-9458-4817-A99A-FFCD744C58CA}" type="datetimeFigureOut">
              <a:rPr lang="ru-RU"/>
              <a:pPr>
                <a:defRPr/>
              </a:pPr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A8B06-B7D9-403E-A8B9-E64AEF91A0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B52E2-7FAC-4478-98FC-4EEC7E8EE23E}" type="datetimeFigureOut">
              <a:rPr lang="ru-RU"/>
              <a:pPr>
                <a:defRPr/>
              </a:pPr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5DD14-29EF-496F-A087-C2F5566F90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CFE1B-12F4-4122-A0C2-A230BE3BD064}" type="datetimeFigureOut">
              <a:rPr lang="ru-RU"/>
              <a:pPr>
                <a:defRPr/>
              </a:pPr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0A272-AC8E-42A1-9966-FC48B8C26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17564-8E4D-417F-938D-11D7FA9BF731}" type="datetimeFigureOut">
              <a:rPr lang="ru-RU"/>
              <a:pPr>
                <a:defRPr/>
              </a:pPr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BDE92-1390-4F1C-B624-1EE6C9D7EE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7EBF-A62A-4A00-A602-52BE066CF256}" type="datetimeFigureOut">
              <a:rPr lang="ru-RU"/>
              <a:pPr>
                <a:defRPr/>
              </a:pPr>
              <a:t>06.02.2015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21069-5C61-4A62-B184-CBDCFCE5D9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D417D-C617-4390-A4DC-C09DA8473A86}" type="datetimeFigureOut">
              <a:rPr lang="ru-RU"/>
              <a:pPr>
                <a:defRPr/>
              </a:pPr>
              <a:t>06.02.2015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0F45A-67F1-4C4C-A6F9-0B8602D46F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85E8B-6E5B-4EC8-8315-57A7EB3BC7F2}" type="datetimeFigureOut">
              <a:rPr lang="ru-RU"/>
              <a:pPr>
                <a:defRPr/>
              </a:pPr>
              <a:t>06.02.2015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017DB-4908-4205-8A7A-8261F70F54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95A2F-F567-4D9F-B47D-E78D1477FC3F}" type="datetimeFigureOut">
              <a:rPr lang="ru-RU"/>
              <a:pPr>
                <a:defRPr/>
              </a:pPr>
              <a:t>06.02.2015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CA4F1-6A3D-43D0-9F65-411905D1B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E15F5-EC0C-40BB-B288-8138702BCF84}" type="datetimeFigureOut">
              <a:rPr lang="ru-RU"/>
              <a:pPr>
                <a:defRPr/>
              </a:pPr>
              <a:t>06.02.2015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3DCA6-6280-4408-ADBD-1F1EDA7DC0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144B7-0112-4892-9D3A-9CA2B717EA76}" type="datetimeFigureOut">
              <a:rPr lang="ru-RU"/>
              <a:pPr>
                <a:defRPr/>
              </a:pPr>
              <a:t>06.02.2015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3C7DA-424B-4974-B132-28AAB1E2C6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234043-F1AD-4ED2-A796-A6692CE0ABEB}" type="datetimeFigureOut">
              <a:rPr lang="ru-RU"/>
              <a:pPr>
                <a:defRPr/>
              </a:pPr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DCF897-5CB6-4742-A9C2-610E6D0441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DSCF33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39750" y="495300"/>
            <a:ext cx="5761038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3500" b="1">
                <a:solidFill>
                  <a:srgbClr val="C00000"/>
                </a:solidFill>
                <a:latin typeface="Calibri" pitchFamily="34" charset="0"/>
              </a:rPr>
              <a:t>ANALIQ</a:t>
            </a:r>
          </a:p>
        </p:txBody>
      </p:sp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2627313" y="3960813"/>
            <a:ext cx="6516687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 i="1">
                <a:solidFill>
                  <a:srgbClr val="C00000"/>
                </a:solidFill>
                <a:latin typeface="Calibri" pitchFamily="34" charset="0"/>
              </a:rPr>
              <a:t>Measuring values for true cost…</a:t>
            </a:r>
          </a:p>
          <a:p>
            <a:endParaRPr lang="en-US" sz="6000" b="1" i="1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DSCF33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196850" y="333375"/>
            <a:ext cx="8947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 i="1">
                <a:solidFill>
                  <a:srgbClr val="C00000"/>
                </a:solidFill>
                <a:latin typeface="Calibri" pitchFamily="34" charset="0"/>
              </a:rPr>
              <a:t>Analiq</a:t>
            </a:r>
            <a:r>
              <a:rPr lang="en-US" sz="3600" b="1" i="1">
                <a:solidFill>
                  <a:srgbClr val="C00000"/>
                </a:solidFill>
                <a:latin typeface="Calibri" pitchFamily="34" charset="0"/>
              </a:rPr>
              <a:t> ultrasonic level metering helps to …</a:t>
            </a:r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123825" y="1277938"/>
            <a:ext cx="2447925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i="1">
                <a:solidFill>
                  <a:srgbClr val="C00000"/>
                </a:solidFill>
                <a:latin typeface="Calibri" pitchFamily="34" charset="0"/>
              </a:rPr>
              <a:t>Petrochemical</a:t>
            </a:r>
          </a:p>
          <a:p>
            <a:pPr algn="r"/>
            <a:r>
              <a:rPr lang="en-US" sz="2800" i="1">
                <a:solidFill>
                  <a:srgbClr val="C00000"/>
                </a:solidFill>
                <a:latin typeface="Calibri" pitchFamily="34" charset="0"/>
              </a:rPr>
              <a:t>Gas-processing</a:t>
            </a:r>
          </a:p>
          <a:p>
            <a:pPr algn="r"/>
            <a:r>
              <a:rPr lang="en-US" sz="2800" i="1">
                <a:solidFill>
                  <a:srgbClr val="C00000"/>
                </a:solidFill>
                <a:latin typeface="Calibri" pitchFamily="34" charset="0"/>
              </a:rPr>
              <a:t>Power</a:t>
            </a:r>
          </a:p>
        </p:txBody>
      </p:sp>
      <p:sp>
        <p:nvSpPr>
          <p:cNvPr id="14340" name="TextBox 8"/>
          <p:cNvSpPr txBox="1">
            <a:spLocks noChangeArrowheads="1"/>
          </p:cNvSpPr>
          <p:nvPr/>
        </p:nvSpPr>
        <p:spPr bwMode="auto">
          <a:xfrm>
            <a:off x="3057525" y="1701800"/>
            <a:ext cx="18002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i="1">
                <a:solidFill>
                  <a:srgbClr val="C00000"/>
                </a:solidFill>
                <a:latin typeface="Calibri" pitchFamily="34" charset="0"/>
              </a:rPr>
              <a:t>Industries</a:t>
            </a:r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2571750" y="1527175"/>
            <a:ext cx="360363" cy="935038"/>
          </a:xfrm>
          <a:prstGeom prst="rightBrac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42" name="TextBox 12"/>
          <p:cNvSpPr txBox="1">
            <a:spLocks noChangeArrowheads="1"/>
          </p:cNvSpPr>
          <p:nvPr/>
        </p:nvSpPr>
        <p:spPr bwMode="auto">
          <a:xfrm>
            <a:off x="2847975" y="2908300"/>
            <a:ext cx="22653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i="1">
                <a:solidFill>
                  <a:srgbClr val="C00000"/>
                </a:solidFill>
                <a:latin typeface="Calibri" pitchFamily="34" charset="0"/>
              </a:rPr>
              <a:t>Earn &amp; Save</a:t>
            </a:r>
          </a:p>
        </p:txBody>
      </p:sp>
      <p:sp>
        <p:nvSpPr>
          <p:cNvPr id="14343" name="TextBox 13"/>
          <p:cNvSpPr txBox="1">
            <a:spLocks noChangeArrowheads="1"/>
          </p:cNvSpPr>
          <p:nvPr/>
        </p:nvSpPr>
        <p:spPr bwMode="auto">
          <a:xfrm>
            <a:off x="5392738" y="2508250"/>
            <a:ext cx="147955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i="1">
                <a:solidFill>
                  <a:srgbClr val="C00000"/>
                </a:solidFill>
                <a:latin typeface="Calibri" pitchFamily="34" charset="0"/>
              </a:rPr>
              <a:t>Financial</a:t>
            </a:r>
          </a:p>
          <a:p>
            <a:r>
              <a:rPr lang="en-US" sz="2800" i="1">
                <a:solidFill>
                  <a:srgbClr val="C00000"/>
                </a:solidFill>
                <a:latin typeface="Calibri" pitchFamily="34" charset="0"/>
              </a:rPr>
              <a:t>Natural</a:t>
            </a:r>
          </a:p>
          <a:p>
            <a:r>
              <a:rPr lang="en-US" sz="2800" i="1">
                <a:solidFill>
                  <a:srgbClr val="C00000"/>
                </a:solidFill>
                <a:latin typeface="Calibri" pitchFamily="34" charset="0"/>
              </a:rPr>
              <a:t>Time</a:t>
            </a:r>
          </a:p>
        </p:txBody>
      </p:sp>
      <p:sp>
        <p:nvSpPr>
          <p:cNvPr id="15" name="Левая фигурная скобка 14"/>
          <p:cNvSpPr/>
          <p:nvPr/>
        </p:nvSpPr>
        <p:spPr>
          <a:xfrm>
            <a:off x="5026025" y="2697163"/>
            <a:ext cx="360363" cy="1008062"/>
          </a:xfrm>
          <a:prstGeom prst="leftBrac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3768725" y="2274888"/>
            <a:ext cx="377825" cy="706437"/>
          </a:xfrm>
          <a:prstGeom prst="downArrow">
            <a:avLst>
              <a:gd name="adj1" fmla="val 50000"/>
              <a:gd name="adj2" fmla="val 51703"/>
            </a:avLst>
          </a:prstGeom>
          <a:noFill/>
          <a:ln w="127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46" name="TextBox 17"/>
          <p:cNvSpPr txBox="1">
            <a:spLocks noChangeArrowheads="1"/>
          </p:cNvSpPr>
          <p:nvPr/>
        </p:nvSpPr>
        <p:spPr bwMode="auto">
          <a:xfrm>
            <a:off x="7205663" y="2908300"/>
            <a:ext cx="193833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i="1">
                <a:solidFill>
                  <a:srgbClr val="C00000"/>
                </a:solidFill>
                <a:latin typeface="Calibri" pitchFamily="34" charset="0"/>
              </a:rPr>
              <a:t>Resources</a:t>
            </a:r>
          </a:p>
        </p:txBody>
      </p:sp>
      <p:sp>
        <p:nvSpPr>
          <p:cNvPr id="20" name="Стрелка вниз 19"/>
          <p:cNvSpPr/>
          <p:nvPr/>
        </p:nvSpPr>
        <p:spPr>
          <a:xfrm>
            <a:off x="3768725" y="4573588"/>
            <a:ext cx="377825" cy="706437"/>
          </a:xfrm>
          <a:prstGeom prst="downArrow">
            <a:avLst>
              <a:gd name="adj1" fmla="val 50000"/>
              <a:gd name="adj2" fmla="val 51703"/>
            </a:avLst>
          </a:prstGeom>
          <a:noFill/>
          <a:ln w="127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48" name="TextBox 21"/>
          <p:cNvSpPr txBox="1">
            <a:spLocks noChangeArrowheads="1"/>
          </p:cNvSpPr>
          <p:nvPr/>
        </p:nvSpPr>
        <p:spPr bwMode="auto">
          <a:xfrm>
            <a:off x="3179763" y="5280025"/>
            <a:ext cx="3692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i="1">
                <a:solidFill>
                  <a:srgbClr val="C00000"/>
                </a:solidFill>
                <a:latin typeface="Calibri" pitchFamily="34" charset="0"/>
              </a:rPr>
              <a:t>Efficient Processing</a:t>
            </a:r>
          </a:p>
        </p:txBody>
      </p:sp>
      <p:sp>
        <p:nvSpPr>
          <p:cNvPr id="14349" name="TextBox 23"/>
          <p:cNvSpPr txBox="1">
            <a:spLocks noChangeArrowheads="1"/>
          </p:cNvSpPr>
          <p:nvPr/>
        </p:nvSpPr>
        <p:spPr bwMode="auto">
          <a:xfrm>
            <a:off x="196850" y="4879975"/>
            <a:ext cx="243363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i="1">
                <a:solidFill>
                  <a:srgbClr val="C00000"/>
                </a:solidFill>
                <a:latin typeface="Calibri" pitchFamily="34" charset="0"/>
              </a:rPr>
              <a:t>Transportation</a:t>
            </a:r>
          </a:p>
          <a:p>
            <a:pPr algn="r"/>
            <a:r>
              <a:rPr lang="en-US" sz="2800" i="1">
                <a:solidFill>
                  <a:srgbClr val="C00000"/>
                </a:solidFill>
                <a:latin typeface="Calibri" pitchFamily="34" charset="0"/>
              </a:rPr>
              <a:t>Storage</a:t>
            </a:r>
          </a:p>
          <a:p>
            <a:pPr algn="r"/>
            <a:r>
              <a:rPr lang="en-US" sz="2800" i="1">
                <a:solidFill>
                  <a:srgbClr val="C00000"/>
                </a:solidFill>
                <a:latin typeface="Calibri" pitchFamily="34" charset="0"/>
              </a:rPr>
              <a:t>Account</a:t>
            </a:r>
          </a:p>
        </p:txBody>
      </p:sp>
      <p:sp>
        <p:nvSpPr>
          <p:cNvPr id="25" name="Правая фигурная скобка 24"/>
          <p:cNvSpPr/>
          <p:nvPr/>
        </p:nvSpPr>
        <p:spPr>
          <a:xfrm>
            <a:off x="6872288" y="2733675"/>
            <a:ext cx="360362" cy="935038"/>
          </a:xfrm>
          <a:prstGeom prst="rightBrac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Правая фигурная скобка 27"/>
          <p:cNvSpPr/>
          <p:nvPr/>
        </p:nvSpPr>
        <p:spPr>
          <a:xfrm>
            <a:off x="2678113" y="5103813"/>
            <a:ext cx="358775" cy="936625"/>
          </a:xfrm>
          <a:prstGeom prst="rightBrac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52" name="TextBox 28"/>
          <p:cNvSpPr txBox="1">
            <a:spLocks noChangeArrowheads="1"/>
          </p:cNvSpPr>
          <p:nvPr/>
        </p:nvSpPr>
        <p:spPr bwMode="auto">
          <a:xfrm>
            <a:off x="3298825" y="3705225"/>
            <a:ext cx="1317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solidFill>
                  <a:srgbClr val="C00000"/>
                </a:solidFill>
                <a:latin typeface="Calibri" pitchFamily="34" charset="0"/>
              </a:rPr>
              <a:t>…by…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DSCF33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6988" y="0"/>
            <a:ext cx="91709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196850" y="333375"/>
            <a:ext cx="55991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C00000"/>
                </a:solidFill>
                <a:latin typeface="Calibri" pitchFamily="34" charset="0"/>
              </a:rPr>
              <a:t>Patented &amp; Certified know-how technology of ultrasonic measuring -</a:t>
            </a:r>
          </a:p>
        </p:txBody>
      </p:sp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290513" y="2389188"/>
            <a:ext cx="1819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 u="sng">
                <a:solidFill>
                  <a:srgbClr val="C00000"/>
                </a:solidFill>
                <a:latin typeface="Calibri" pitchFamily="34" charset="0"/>
              </a:rPr>
              <a:t>Defines</a:t>
            </a:r>
            <a:r>
              <a:rPr lang="en-US" sz="2000" b="1" i="1">
                <a:solidFill>
                  <a:srgbClr val="C00000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15364" name="TextBox 6"/>
          <p:cNvSpPr txBox="1">
            <a:spLocks noChangeArrowheads="1"/>
          </p:cNvSpPr>
          <p:nvPr/>
        </p:nvSpPr>
        <p:spPr bwMode="auto">
          <a:xfrm>
            <a:off x="2690813" y="2387600"/>
            <a:ext cx="2305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 u="sng">
                <a:solidFill>
                  <a:srgbClr val="C00000"/>
                </a:solidFill>
                <a:latin typeface="Calibri" pitchFamily="34" charset="0"/>
              </a:rPr>
              <a:t>Applied to</a:t>
            </a:r>
            <a:r>
              <a:rPr lang="en-US" sz="2000" b="1" i="1">
                <a:solidFill>
                  <a:srgbClr val="C00000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5337175" y="2389188"/>
            <a:ext cx="2160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 u="sng">
                <a:solidFill>
                  <a:srgbClr val="C00000"/>
                </a:solidFill>
                <a:latin typeface="Calibri" pitchFamily="34" charset="0"/>
              </a:rPr>
              <a:t>Differs with</a:t>
            </a:r>
            <a:r>
              <a:rPr lang="en-US" sz="2000" b="1" i="1">
                <a:solidFill>
                  <a:srgbClr val="C00000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15366" name="TextBox 8"/>
          <p:cNvSpPr txBox="1">
            <a:spLocks noChangeArrowheads="1"/>
          </p:cNvSpPr>
          <p:nvPr/>
        </p:nvSpPr>
        <p:spPr bwMode="auto">
          <a:xfrm>
            <a:off x="2879725" y="1316038"/>
            <a:ext cx="31035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 i="1">
                <a:solidFill>
                  <a:srgbClr val="C00000"/>
                </a:solidFill>
                <a:latin typeface="Calibri" pitchFamily="34" charset="0"/>
              </a:rPr>
              <a:t>Analiq M</a:t>
            </a:r>
            <a:r>
              <a:rPr lang="en-US" sz="2000" i="1">
                <a:solidFill>
                  <a:srgbClr val="C00000"/>
                </a:solidFill>
                <a:latin typeface="Calibri" pitchFamily="34" charset="0"/>
              </a:rPr>
              <a:t>obile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0513" y="2844800"/>
            <a:ext cx="2055812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60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i="1" dirty="0">
                <a:solidFill>
                  <a:srgbClr val="C00000"/>
                </a:solidFill>
                <a:latin typeface="+mn-lt"/>
                <a:cs typeface="+mn-cs"/>
              </a:rPr>
              <a:t>Product type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i="1" dirty="0">
                <a:solidFill>
                  <a:srgbClr val="C00000"/>
                </a:solidFill>
                <a:latin typeface="+mn-lt"/>
                <a:cs typeface="+mn-cs"/>
              </a:rPr>
              <a:t>Level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i="1" dirty="0">
                <a:solidFill>
                  <a:srgbClr val="C00000"/>
                </a:solidFill>
                <a:latin typeface="+mn-lt"/>
                <a:cs typeface="+mn-cs"/>
              </a:rPr>
              <a:t>Mass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i="1" dirty="0">
                <a:solidFill>
                  <a:srgbClr val="C00000"/>
                </a:solidFill>
                <a:latin typeface="+mn-lt"/>
                <a:cs typeface="+mn-cs"/>
              </a:rPr>
              <a:t>Volume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i="1" dirty="0">
                <a:solidFill>
                  <a:srgbClr val="C00000"/>
                </a:solidFill>
                <a:latin typeface="+mn-lt"/>
                <a:cs typeface="+mn-cs"/>
              </a:rPr>
              <a:t>Density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i="1" dirty="0">
                <a:solidFill>
                  <a:srgbClr val="C00000"/>
                </a:solidFill>
                <a:latin typeface="+mn-lt"/>
                <a:cs typeface="+mn-cs"/>
              </a:rPr>
              <a:t>Temperature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2400" i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2400" i="1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15368" name="TextBox 11"/>
          <p:cNvSpPr txBox="1">
            <a:spLocks noChangeArrowheads="1"/>
          </p:cNvSpPr>
          <p:nvPr/>
        </p:nvSpPr>
        <p:spPr bwMode="auto">
          <a:xfrm>
            <a:off x="2698750" y="2844800"/>
            <a:ext cx="229711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2000" i="1">
                <a:solidFill>
                  <a:srgbClr val="C00000"/>
                </a:solidFill>
                <a:latin typeface="Calibri" pitchFamily="34" charset="0"/>
              </a:rPr>
              <a:t>Liquefied gases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000" i="1">
                <a:solidFill>
                  <a:srgbClr val="C00000"/>
                </a:solidFill>
                <a:latin typeface="Calibri" pitchFamily="34" charset="0"/>
              </a:rPr>
              <a:t>Petrochemicals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000" i="1">
                <a:solidFill>
                  <a:srgbClr val="C00000"/>
                </a:solidFill>
                <a:latin typeface="Calibri" pitchFamily="34" charset="0"/>
              </a:rPr>
              <a:t>Oils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000" i="1">
                <a:solidFill>
                  <a:srgbClr val="C00000"/>
                </a:solidFill>
                <a:latin typeface="Calibri" pitchFamily="34" charset="0"/>
              </a:rPr>
              <a:t>Acids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000" i="1">
                <a:solidFill>
                  <a:srgbClr val="C00000"/>
                </a:solidFill>
                <a:latin typeface="Calibri" pitchFamily="34" charset="0"/>
              </a:rPr>
              <a:t>Alkalis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000" i="1">
                <a:solidFill>
                  <a:srgbClr val="C00000"/>
                </a:solidFill>
                <a:latin typeface="Calibri" pitchFamily="34" charset="0"/>
              </a:rPr>
              <a:t>etc.</a:t>
            </a:r>
          </a:p>
          <a:p>
            <a:pPr marL="457200" indent="-457200">
              <a:buFont typeface="Wingdings" pitchFamily="2" charset="2"/>
              <a:buChar char="ü"/>
            </a:pPr>
            <a:endParaRPr lang="en-US" sz="2400" i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5369" name="TextBox 12"/>
          <p:cNvSpPr txBox="1">
            <a:spLocks noChangeArrowheads="1"/>
          </p:cNvSpPr>
          <p:nvPr/>
        </p:nvSpPr>
        <p:spPr bwMode="auto">
          <a:xfrm>
            <a:off x="5337175" y="2787650"/>
            <a:ext cx="375285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2000" b="1" i="1">
                <a:solidFill>
                  <a:srgbClr val="C00000"/>
                </a:solidFill>
                <a:latin typeface="Calibri" pitchFamily="34" charset="0"/>
              </a:rPr>
              <a:t>Mobile solution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000" b="1" i="1">
                <a:solidFill>
                  <a:srgbClr val="C00000"/>
                </a:solidFill>
                <a:latin typeface="Calibri" pitchFamily="34" charset="0"/>
              </a:rPr>
              <a:t>Non-contact application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000" b="1" i="1">
                <a:solidFill>
                  <a:srgbClr val="C00000"/>
                </a:solidFill>
                <a:latin typeface="Calibri" pitchFamily="34" charset="0"/>
              </a:rPr>
              <a:t>Commercial precision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000" b="1" i="1">
                <a:solidFill>
                  <a:srgbClr val="C00000"/>
                </a:solidFill>
                <a:latin typeface="Calibri" pitchFamily="34" charset="0"/>
              </a:rPr>
              <a:t>Easy &amp; quick operating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000" b="1" i="1">
                <a:solidFill>
                  <a:srgbClr val="C00000"/>
                </a:solidFill>
                <a:latin typeface="Calibri" pitchFamily="34" charset="0"/>
              </a:rPr>
              <a:t>Functionality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000" b="1" i="1">
                <a:solidFill>
                  <a:srgbClr val="C00000"/>
                </a:solidFill>
                <a:latin typeface="Calibri" pitchFamily="34" charset="0"/>
              </a:rPr>
              <a:t>Safety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000" b="1" i="1">
                <a:solidFill>
                  <a:srgbClr val="C00000"/>
                </a:solidFill>
                <a:latin typeface="Calibri" pitchFamily="34" charset="0"/>
              </a:rPr>
              <a:t>Reliability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000" b="1" i="1">
                <a:solidFill>
                  <a:srgbClr val="C00000"/>
                </a:solidFill>
                <a:latin typeface="Calibri" pitchFamily="34" charset="0"/>
              </a:rPr>
              <a:t>Efficiency </a:t>
            </a:r>
          </a:p>
        </p:txBody>
      </p:sp>
      <p:sp>
        <p:nvSpPr>
          <p:cNvPr id="15370" name="TextBox 16"/>
          <p:cNvSpPr txBox="1">
            <a:spLocks noChangeArrowheads="1"/>
          </p:cNvSpPr>
          <p:nvPr/>
        </p:nvSpPr>
        <p:spPr bwMode="auto">
          <a:xfrm>
            <a:off x="357188" y="5108575"/>
            <a:ext cx="49720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u="sng">
                <a:solidFill>
                  <a:srgbClr val="C00000"/>
                </a:solidFill>
                <a:latin typeface="Calibri" pitchFamily="34" charset="0"/>
              </a:rPr>
              <a:t>For products storied &amp; transported in</a:t>
            </a:r>
            <a:r>
              <a:rPr lang="en-US" sz="2400" i="1">
                <a:solidFill>
                  <a:srgbClr val="C00000"/>
                </a:solidFill>
                <a:latin typeface="Calibri" pitchFamily="34" charset="0"/>
              </a:rPr>
              <a:t>: </a:t>
            </a:r>
          </a:p>
          <a:p>
            <a:r>
              <a:rPr lang="en-US" sz="2400" i="1">
                <a:solidFill>
                  <a:srgbClr val="C00000"/>
                </a:solidFill>
                <a:latin typeface="Calibri" pitchFamily="34" charset="0"/>
              </a:rPr>
              <a:t>tanks, vessels, tubes, reservoirs, etc.</a:t>
            </a:r>
          </a:p>
        </p:txBody>
      </p:sp>
      <p:pic>
        <p:nvPicPr>
          <p:cNvPr id="2051" name="Picture 3" descr="Analiq-M v sbor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/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284659" y="0"/>
            <a:ext cx="2859341" cy="21469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DSCF33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6988" y="0"/>
            <a:ext cx="91709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196850" y="333375"/>
            <a:ext cx="76152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u="sng">
                <a:solidFill>
                  <a:srgbClr val="C00000"/>
                </a:solidFill>
                <a:latin typeface="Calibri" pitchFamily="34" charset="0"/>
              </a:rPr>
              <a:t>Key performances</a:t>
            </a:r>
            <a:r>
              <a:rPr lang="en-US" sz="2400" b="1" i="1">
                <a:solidFill>
                  <a:srgbClr val="C00000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196850" y="908050"/>
            <a:ext cx="860107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1200"/>
              </a:spcBef>
              <a:buFont typeface="Wingdings" pitchFamily="2" charset="2"/>
              <a:buChar char="ü"/>
            </a:pPr>
            <a:r>
              <a:rPr lang="en-US" i="1">
                <a:solidFill>
                  <a:srgbClr val="C00000"/>
                </a:solidFill>
                <a:latin typeface="Calibri" pitchFamily="34" charset="0"/>
              </a:rPr>
              <a:t>Automatizes accounting and classification of different products while storing or transporting - defining and saving necessary product characteristics, quantities or ratio</a:t>
            </a:r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ü"/>
            </a:pPr>
            <a:r>
              <a:rPr lang="en-US" i="1">
                <a:solidFill>
                  <a:srgbClr val="C00000"/>
                </a:solidFill>
                <a:latin typeface="Calibri" pitchFamily="34" charset="0"/>
              </a:rPr>
              <a:t>Through-wall non-contact measuring – doesn’t require incut, opening or depressurizing tanks, tubes, vessels or other reservoirs </a:t>
            </a:r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ü"/>
            </a:pPr>
            <a:r>
              <a:rPr lang="en-US" i="1">
                <a:solidFill>
                  <a:srgbClr val="C00000"/>
                </a:solidFill>
                <a:latin typeface="Calibri" pitchFamily="34" charset="0"/>
              </a:rPr>
              <a:t>Doesn’t undergo physical or chemical  influence of measured environment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38213" y="2924944"/>
          <a:ext cx="3566697" cy="305126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{72833802-FEF1-4C79-8D5D-14CF1EAF98D9}</a:tableStyleId>
              </a:tblPr>
              <a:tblGrid>
                <a:gridCol w="1829531"/>
                <a:gridCol w="1737166"/>
              </a:tblGrid>
              <a:tr h="231120"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Reservoirs walls thick.</a:t>
                      </a:r>
                      <a:endParaRPr lang="ru-RU" sz="1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0-50 mm</a:t>
                      </a:r>
                    </a:p>
                  </a:txBody>
                  <a:tcPr>
                    <a:noFill/>
                  </a:tcPr>
                </a:tc>
              </a:tr>
              <a:tr h="286360"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Level measuring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20-50 000 mm</a:t>
                      </a:r>
                      <a:endParaRPr lang="ru-RU" sz="1400" b="1" dirty="0"/>
                    </a:p>
                  </a:txBody>
                  <a:tcPr/>
                </a:tc>
              </a:tr>
              <a:tr h="269592"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Precision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±1 mm</a:t>
                      </a:r>
                      <a:endParaRPr lang="ru-RU" sz="1400" b="1" dirty="0"/>
                    </a:p>
                  </a:txBody>
                  <a:tcPr/>
                </a:tc>
              </a:tr>
              <a:tr h="252824"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Measurement time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3-5 sec.</a:t>
                      </a:r>
                    </a:p>
                  </a:txBody>
                  <a:tcPr/>
                </a:tc>
              </a:tr>
              <a:tr h="308064"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Uninterrupted work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200 hrs.</a:t>
                      </a: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Memory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999 measurements </a:t>
                      </a:r>
                      <a:endParaRPr lang="ru-RU" sz="1400" b="1" dirty="0"/>
                    </a:p>
                  </a:txBody>
                  <a:tcPr/>
                </a:tc>
              </a:tr>
              <a:tr h="271264"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Operating temp.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-30 +50 °C</a:t>
                      </a:r>
                    </a:p>
                  </a:txBody>
                  <a:tcPr/>
                </a:tc>
              </a:tr>
              <a:tr h="254496"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Dimensions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155x130x75mm</a:t>
                      </a:r>
                    </a:p>
                  </a:txBody>
                  <a:tcPr/>
                </a:tc>
              </a:tr>
              <a:tr h="237728"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weight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0,9 kg </a:t>
                      </a:r>
                      <a:endParaRPr lang="ru-RU" sz="1400" b="1" dirty="0"/>
                    </a:p>
                  </a:txBody>
                  <a:tcPr/>
                </a:tc>
              </a:tr>
              <a:tr h="220960"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Power supp.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8 X AA 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581525" y="3306763"/>
            <a:ext cx="39560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>
                <a:solidFill>
                  <a:srgbClr val="C00000"/>
                </a:solidFill>
                <a:latin typeface="+mn-lt"/>
                <a:cs typeface="+mn-cs"/>
              </a:rPr>
              <a:t>2 SW versions - for usual and “blind” measurements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i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>
                <a:solidFill>
                  <a:srgbClr val="C00000"/>
                </a:solidFill>
                <a:latin typeface="+mn-lt"/>
                <a:cs typeface="+mn-cs"/>
              </a:rPr>
              <a:t>USB, RS232, radio channel outputs for external devices connection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>
                <a:solidFill>
                  <a:srgbClr val="C00000"/>
                </a:solidFill>
                <a:latin typeface="+mn-lt"/>
                <a:cs typeface="+mn-cs"/>
              </a:rPr>
              <a:t>LCD indicator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1" dirty="0">
              <a:solidFill>
                <a:srgbClr val="C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DSCF33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6988" y="0"/>
            <a:ext cx="91709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3924300" y="466725"/>
            <a:ext cx="33924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 i="1">
                <a:solidFill>
                  <a:srgbClr val="C00000"/>
                </a:solidFill>
                <a:latin typeface="Calibri" pitchFamily="34" charset="0"/>
              </a:rPr>
              <a:t>Analiq S</a:t>
            </a:r>
            <a:r>
              <a:rPr lang="en-US" sz="2000" i="1">
                <a:solidFill>
                  <a:srgbClr val="C00000"/>
                </a:solidFill>
                <a:latin typeface="Calibri" pitchFamily="34" charset="0"/>
              </a:rPr>
              <a:t>tationary</a:t>
            </a:r>
          </a:p>
        </p:txBody>
      </p:sp>
      <p:sp>
        <p:nvSpPr>
          <p:cNvPr id="17411" name="TextBox 8"/>
          <p:cNvSpPr txBox="1">
            <a:spLocks noChangeArrowheads="1"/>
          </p:cNvSpPr>
          <p:nvPr/>
        </p:nvSpPr>
        <p:spPr bwMode="auto">
          <a:xfrm>
            <a:off x="3779838" y="1644650"/>
            <a:ext cx="51847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2000" i="1">
                <a:solidFill>
                  <a:srgbClr val="C00000"/>
                </a:solidFill>
                <a:latin typeface="Calibri" pitchFamily="34" charset="0"/>
              </a:rPr>
              <a:t>System of same technology and advantages applied where constant measurements required  </a:t>
            </a:r>
          </a:p>
        </p:txBody>
      </p:sp>
      <p:pic>
        <p:nvPicPr>
          <p:cNvPr id="1030" name="Picture 6" descr="Analiq-S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/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-27150" y="0"/>
            <a:ext cx="3519030" cy="265124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</p:pic>
      <p:sp>
        <p:nvSpPr>
          <p:cNvPr id="10" name="TextBox 9"/>
          <p:cNvSpPr txBox="1"/>
          <p:nvPr/>
        </p:nvSpPr>
        <p:spPr>
          <a:xfrm>
            <a:off x="400050" y="2924175"/>
            <a:ext cx="8348663" cy="3602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i="1" dirty="0">
                <a:solidFill>
                  <a:srgbClr val="C00000"/>
                </a:solidFill>
                <a:latin typeface="+mn-lt"/>
                <a:cs typeface="+mn-cs"/>
              </a:rPr>
              <a:t>Same approach of non-contact measurements</a:t>
            </a:r>
          </a:p>
          <a:p>
            <a:pPr marL="342900" indent="-342900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i="1" dirty="0">
                <a:solidFill>
                  <a:srgbClr val="C00000"/>
                </a:solidFill>
                <a:latin typeface="+mn-lt"/>
                <a:cs typeface="+mn-cs"/>
              </a:rPr>
              <a:t>Used also for measuring of toxic or pressured liquids without stop of technological process</a:t>
            </a:r>
          </a:p>
          <a:p>
            <a:pPr marL="342900" indent="-342900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2000" i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i="1" dirty="0">
                <a:solidFill>
                  <a:srgbClr val="C00000"/>
                </a:solidFill>
                <a:latin typeface="+mn-lt"/>
                <a:cs typeface="+mn-cs"/>
              </a:rPr>
              <a:t>Particularly  actual for liquefied gases due to ability to measure either liquid or steam fraction </a:t>
            </a:r>
            <a:r>
              <a:rPr lang="en-US" sz="1600" i="1" dirty="0">
                <a:solidFill>
                  <a:srgbClr val="C00000"/>
                </a:solidFill>
                <a:latin typeface="+mn-lt"/>
                <a:cs typeface="+mn-cs"/>
              </a:rPr>
              <a:t>*</a:t>
            </a:r>
          </a:p>
          <a:p>
            <a:pPr marL="342900" indent="-342900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i="1" dirty="0">
                <a:solidFill>
                  <a:srgbClr val="C00000"/>
                </a:solidFill>
                <a:latin typeface="+mn-lt"/>
                <a:cs typeface="+mn-cs"/>
              </a:rPr>
              <a:t>Able to measure boiling liquids </a:t>
            </a:r>
            <a:r>
              <a:rPr lang="en-US" sz="1600" i="1" dirty="0">
                <a:solidFill>
                  <a:srgbClr val="C00000"/>
                </a:solidFill>
                <a:latin typeface="+mn-lt"/>
                <a:cs typeface="+mn-cs"/>
              </a:rPr>
              <a:t>*</a:t>
            </a:r>
          </a:p>
          <a:p>
            <a:pPr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rgbClr val="C00000"/>
                </a:solidFill>
                <a:latin typeface="+mn-lt"/>
                <a:cs typeface="+mn-cs"/>
              </a:rPr>
              <a:t>*</a:t>
            </a:r>
            <a:r>
              <a:rPr lang="en-US" sz="2000" i="1" dirty="0">
                <a:solidFill>
                  <a:srgbClr val="C00000"/>
                </a:solidFill>
                <a:latin typeface="+mn-lt"/>
                <a:cs typeface="+mn-cs"/>
              </a:rPr>
              <a:t> </a:t>
            </a:r>
            <a:r>
              <a:rPr lang="en-US" sz="1600" i="1" dirty="0">
                <a:solidFill>
                  <a:srgbClr val="C00000"/>
                </a:solidFill>
                <a:latin typeface="+mn-lt"/>
                <a:cs typeface="+mn-cs"/>
              </a:rPr>
              <a:t>Applicable to Analiq M also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DSCF33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63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4"/>
          <p:cNvSpPr txBox="1">
            <a:spLocks noChangeArrowheads="1"/>
          </p:cNvSpPr>
          <p:nvPr/>
        </p:nvSpPr>
        <p:spPr bwMode="auto">
          <a:xfrm>
            <a:off x="1331913" y="188913"/>
            <a:ext cx="76327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C00000"/>
                </a:solidFill>
                <a:latin typeface="Calibri" pitchFamily="34" charset="0"/>
              </a:rPr>
              <a:t>Scientific Production Company </a:t>
            </a:r>
          </a:p>
          <a:p>
            <a:r>
              <a:rPr lang="en-US" sz="3200" b="1" i="1">
                <a:solidFill>
                  <a:srgbClr val="C00000"/>
                </a:solidFill>
                <a:latin typeface="Calibri" pitchFamily="34" charset="0"/>
              </a:rPr>
              <a:t>“Ultrasonic Advanced Technologies” LLC</a:t>
            </a:r>
          </a:p>
        </p:txBody>
      </p:sp>
      <p:sp>
        <p:nvSpPr>
          <p:cNvPr id="18435" name="TextBox 6"/>
          <p:cNvSpPr txBox="1">
            <a:spLocks noChangeArrowheads="1"/>
          </p:cNvSpPr>
          <p:nvPr/>
        </p:nvSpPr>
        <p:spPr bwMode="auto">
          <a:xfrm>
            <a:off x="2916238" y="2613025"/>
            <a:ext cx="6048375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en-US" i="1">
                <a:solidFill>
                  <a:srgbClr val="C00000"/>
                </a:solidFill>
                <a:latin typeface="Calibri" pitchFamily="34" charset="0"/>
              </a:rPr>
              <a:t>Developed and patented Analiq systems based on military technology of ultrasound detection 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en-US" i="1">
                <a:solidFill>
                  <a:srgbClr val="C00000"/>
                </a:solidFill>
                <a:latin typeface="Calibri" pitchFamily="34" charset="0"/>
              </a:rPr>
              <a:t>Successfully implemented Analiq systems on numerous enterprises on local and external markets</a:t>
            </a:r>
            <a:endParaRPr lang="en-US" sz="2000" i="1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19300" y="262578"/>
            <a:ext cx="1003280" cy="100328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</p:pic>
      <p:sp>
        <p:nvSpPr>
          <p:cNvPr id="18437" name="TextBox 12"/>
          <p:cNvSpPr txBox="1">
            <a:spLocks noChangeArrowheads="1"/>
          </p:cNvSpPr>
          <p:nvPr/>
        </p:nvSpPr>
        <p:spPr bwMode="auto">
          <a:xfrm>
            <a:off x="109538" y="1700213"/>
            <a:ext cx="345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C00000"/>
                </a:solidFill>
                <a:latin typeface="Calibri" pitchFamily="34" charset="0"/>
              </a:rPr>
              <a:t>We are proud of our…</a:t>
            </a:r>
          </a:p>
        </p:txBody>
      </p:sp>
      <p:sp>
        <p:nvSpPr>
          <p:cNvPr id="18438" name="TextBox 13"/>
          <p:cNvSpPr txBox="1">
            <a:spLocks noChangeArrowheads="1"/>
          </p:cNvSpPr>
          <p:nvPr/>
        </p:nvSpPr>
        <p:spPr bwMode="auto">
          <a:xfrm>
            <a:off x="109538" y="2514600"/>
            <a:ext cx="299243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C00000"/>
                </a:solidFill>
                <a:latin typeface="Calibri" pitchFamily="34" charset="0"/>
              </a:rPr>
              <a:t>…achievements…</a:t>
            </a:r>
          </a:p>
        </p:txBody>
      </p:sp>
      <p:sp>
        <p:nvSpPr>
          <p:cNvPr id="18439" name="TextBox 14"/>
          <p:cNvSpPr txBox="1">
            <a:spLocks noChangeArrowheads="1"/>
          </p:cNvSpPr>
          <p:nvPr/>
        </p:nvSpPr>
        <p:spPr bwMode="auto">
          <a:xfrm>
            <a:off x="2914650" y="3890963"/>
            <a:ext cx="60483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en-US" i="1">
                <a:solidFill>
                  <a:srgbClr val="C00000"/>
                </a:solidFill>
                <a:latin typeface="Calibri" pitchFamily="34" charset="0"/>
              </a:rPr>
              <a:t>Our suppliers are worldwide esteemed brands 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en-US" i="1">
                <a:solidFill>
                  <a:srgbClr val="C00000"/>
                </a:solidFill>
                <a:latin typeface="Calibri" pitchFamily="34" charset="0"/>
              </a:rPr>
              <a:t>Our clients are the leaders of their industries</a:t>
            </a:r>
          </a:p>
        </p:txBody>
      </p:sp>
      <p:sp>
        <p:nvSpPr>
          <p:cNvPr id="18440" name="TextBox 15"/>
          <p:cNvSpPr txBox="1">
            <a:spLocks noChangeArrowheads="1"/>
          </p:cNvSpPr>
          <p:nvPr/>
        </p:nvSpPr>
        <p:spPr bwMode="auto">
          <a:xfrm>
            <a:off x="131763" y="3773488"/>
            <a:ext cx="2992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C00000"/>
                </a:solidFill>
                <a:latin typeface="Calibri" pitchFamily="34" charset="0"/>
              </a:rPr>
              <a:t>…partners…</a:t>
            </a:r>
          </a:p>
        </p:txBody>
      </p:sp>
      <p:sp>
        <p:nvSpPr>
          <p:cNvPr id="18441" name="TextBox 16"/>
          <p:cNvSpPr txBox="1">
            <a:spLocks noChangeArrowheads="1"/>
          </p:cNvSpPr>
          <p:nvPr/>
        </p:nvSpPr>
        <p:spPr bwMode="auto">
          <a:xfrm>
            <a:off x="2914650" y="4710113"/>
            <a:ext cx="60483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en-US" i="1">
                <a:solidFill>
                  <a:srgbClr val="C00000"/>
                </a:solidFill>
                <a:latin typeface="Calibri" pitchFamily="34" charset="0"/>
              </a:rPr>
              <a:t>Highly qualified and talented Engineers  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en-US" i="1">
                <a:solidFill>
                  <a:srgbClr val="C00000"/>
                </a:solidFill>
                <a:latin typeface="Calibri" pitchFamily="34" charset="0"/>
              </a:rPr>
              <a:t>Experienced Management</a:t>
            </a:r>
          </a:p>
        </p:txBody>
      </p:sp>
      <p:sp>
        <p:nvSpPr>
          <p:cNvPr id="18442" name="TextBox 17"/>
          <p:cNvSpPr txBox="1">
            <a:spLocks noChangeArrowheads="1"/>
          </p:cNvSpPr>
          <p:nvPr/>
        </p:nvSpPr>
        <p:spPr bwMode="auto">
          <a:xfrm>
            <a:off x="131763" y="4592638"/>
            <a:ext cx="29924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C00000"/>
                </a:solidFill>
                <a:latin typeface="Calibri" pitchFamily="34" charset="0"/>
              </a:rPr>
              <a:t>…personnel…</a:t>
            </a:r>
          </a:p>
        </p:txBody>
      </p:sp>
      <p:sp>
        <p:nvSpPr>
          <p:cNvPr id="18443" name="TextBox 18"/>
          <p:cNvSpPr txBox="1">
            <a:spLocks noChangeArrowheads="1"/>
          </p:cNvSpPr>
          <p:nvPr/>
        </p:nvSpPr>
        <p:spPr bwMode="auto">
          <a:xfrm>
            <a:off x="2914650" y="5680075"/>
            <a:ext cx="6048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en-US" i="1">
                <a:solidFill>
                  <a:srgbClr val="C00000"/>
                </a:solidFill>
                <a:latin typeface="Calibri" pitchFamily="34" charset="0"/>
              </a:rPr>
              <a:t>Kyiv, Ukraine</a:t>
            </a:r>
          </a:p>
        </p:txBody>
      </p:sp>
      <p:sp>
        <p:nvSpPr>
          <p:cNvPr id="18444" name="TextBox 19"/>
          <p:cNvSpPr txBox="1">
            <a:spLocks noChangeArrowheads="1"/>
          </p:cNvSpPr>
          <p:nvPr/>
        </p:nvSpPr>
        <p:spPr bwMode="auto">
          <a:xfrm>
            <a:off x="131763" y="5562600"/>
            <a:ext cx="2992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C00000"/>
                </a:solidFill>
                <a:latin typeface="Calibri" pitchFamily="34" charset="0"/>
              </a:rPr>
              <a:t>…location…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DSCF33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63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468313" y="476250"/>
            <a:ext cx="5832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C00000"/>
                </a:solidFill>
                <a:latin typeface="Calibri" pitchFamily="34" charset="0"/>
              </a:rPr>
              <a:t>We are Lack of … and looking for…</a:t>
            </a:r>
          </a:p>
        </p:txBody>
      </p:sp>
      <p:sp>
        <p:nvSpPr>
          <p:cNvPr id="19459" name="TextBox 5"/>
          <p:cNvSpPr txBox="1">
            <a:spLocks noChangeArrowheads="1"/>
          </p:cNvSpPr>
          <p:nvPr/>
        </p:nvSpPr>
        <p:spPr bwMode="auto">
          <a:xfrm>
            <a:off x="465138" y="1125538"/>
            <a:ext cx="7850187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en-US" i="1">
                <a:solidFill>
                  <a:srgbClr val="C00000"/>
                </a:solidFill>
                <a:latin typeface="Calibri" pitchFamily="34" charset="0"/>
              </a:rPr>
              <a:t>Respective </a:t>
            </a:r>
            <a:r>
              <a:rPr lang="en-US" b="1" i="1">
                <a:solidFill>
                  <a:srgbClr val="C00000"/>
                </a:solidFill>
                <a:latin typeface="Calibri" pitchFamily="34" charset="0"/>
              </a:rPr>
              <a:t>global brand </a:t>
            </a:r>
            <a:r>
              <a:rPr lang="en-US" i="1">
                <a:solidFill>
                  <a:srgbClr val="C00000"/>
                </a:solidFill>
                <a:latin typeface="Calibri" pitchFamily="34" charset="0"/>
              </a:rPr>
              <a:t>additional value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en-US" i="1">
                <a:solidFill>
                  <a:srgbClr val="C00000"/>
                </a:solidFill>
                <a:latin typeface="Calibri" pitchFamily="34" charset="0"/>
              </a:rPr>
              <a:t>Considerable marketing and promotion </a:t>
            </a:r>
            <a:r>
              <a:rPr lang="en-US" b="1" i="1">
                <a:solidFill>
                  <a:srgbClr val="C00000"/>
                </a:solidFill>
                <a:latin typeface="Calibri" pitchFamily="34" charset="0"/>
              </a:rPr>
              <a:t>experience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en-US" i="1">
                <a:solidFill>
                  <a:srgbClr val="C00000"/>
                </a:solidFill>
                <a:latin typeface="Calibri" pitchFamily="34" charset="0"/>
              </a:rPr>
              <a:t>Additional </a:t>
            </a:r>
            <a:r>
              <a:rPr lang="en-US" b="1" i="1">
                <a:solidFill>
                  <a:srgbClr val="C00000"/>
                </a:solidFill>
                <a:latin typeface="Calibri" pitchFamily="34" charset="0"/>
              </a:rPr>
              <a:t>financial resources</a:t>
            </a:r>
            <a:r>
              <a:rPr lang="en-US" i="1">
                <a:solidFill>
                  <a:srgbClr val="C00000"/>
                </a:solidFill>
                <a:latin typeface="Calibri" pitchFamily="34" charset="0"/>
              </a:rPr>
              <a:t> for development investments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ü"/>
            </a:pPr>
            <a:r>
              <a:rPr lang="en-US" i="1">
                <a:solidFill>
                  <a:srgbClr val="C00000"/>
                </a:solidFill>
                <a:latin typeface="Calibri" pitchFamily="34" charset="0"/>
              </a:rPr>
              <a:t>Access to </a:t>
            </a:r>
            <a:r>
              <a:rPr lang="en-US" b="1" i="1">
                <a:solidFill>
                  <a:srgbClr val="C00000"/>
                </a:solidFill>
                <a:latin typeface="Calibri" pitchFamily="34" charset="0"/>
              </a:rPr>
              <a:t>key consumers</a:t>
            </a:r>
            <a:r>
              <a:rPr lang="en-US" i="1">
                <a:solidFill>
                  <a:srgbClr val="C00000"/>
                </a:solidFill>
                <a:latin typeface="Calibri" pitchFamily="34" charset="0"/>
              </a:rPr>
              <a:t> on global market</a:t>
            </a:r>
          </a:p>
        </p:txBody>
      </p:sp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468313" y="3121025"/>
            <a:ext cx="5832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C00000"/>
                </a:solidFill>
                <a:latin typeface="Calibri" pitchFamily="34" charset="0"/>
              </a:rPr>
              <a:t>We’ll be appreciate for…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5138" y="3770313"/>
            <a:ext cx="7419975" cy="2524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i="1" dirty="0">
                <a:solidFill>
                  <a:srgbClr val="C00000"/>
                </a:solidFill>
                <a:latin typeface="+mn-lt"/>
                <a:cs typeface="+mn-cs"/>
              </a:rPr>
              <a:t>Your professional </a:t>
            </a:r>
            <a:r>
              <a:rPr lang="en-US" b="1" i="1" dirty="0">
                <a:solidFill>
                  <a:srgbClr val="C00000"/>
                </a:solidFill>
                <a:latin typeface="+mn-lt"/>
                <a:cs typeface="+mn-cs"/>
              </a:rPr>
              <a:t>consideration</a:t>
            </a:r>
            <a:r>
              <a:rPr lang="en-US" i="1" dirty="0">
                <a:solidFill>
                  <a:srgbClr val="C00000"/>
                </a:solidFill>
                <a:latin typeface="+mn-lt"/>
                <a:cs typeface="+mn-cs"/>
              </a:rPr>
              <a:t> on the above</a:t>
            </a:r>
          </a:p>
          <a:p>
            <a:pPr marL="285750" indent="-285750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i="1" dirty="0">
                <a:solidFill>
                  <a:srgbClr val="C00000"/>
                </a:solidFill>
                <a:latin typeface="+mn-lt"/>
                <a:cs typeface="+mn-cs"/>
              </a:rPr>
              <a:t>Any </a:t>
            </a:r>
            <a:r>
              <a:rPr lang="en-US" b="1" i="1" dirty="0">
                <a:solidFill>
                  <a:srgbClr val="C00000"/>
                </a:solidFill>
                <a:latin typeface="+mn-lt"/>
                <a:cs typeface="+mn-cs"/>
              </a:rPr>
              <a:t>cooperation propositions</a:t>
            </a:r>
            <a:r>
              <a:rPr lang="en-US" i="1" dirty="0">
                <a:solidFill>
                  <a:srgbClr val="C00000"/>
                </a:solidFill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rgbClr val="C00000"/>
                </a:solidFill>
                <a:latin typeface="+mn-lt"/>
                <a:cs typeface="+mn-cs"/>
              </a:rPr>
              <a:t>     (acquisition, joint ventures, investment projects, etc.)</a:t>
            </a:r>
          </a:p>
          <a:p>
            <a:pPr marL="285750" indent="-285750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i="1" dirty="0">
                <a:solidFill>
                  <a:srgbClr val="C00000"/>
                </a:solidFill>
                <a:latin typeface="+mn-lt"/>
                <a:cs typeface="+mn-cs"/>
              </a:rPr>
              <a:t>Your </a:t>
            </a:r>
            <a:r>
              <a:rPr lang="en-US" b="1" i="1" dirty="0">
                <a:solidFill>
                  <a:srgbClr val="C00000"/>
                </a:solidFill>
                <a:latin typeface="+mn-lt"/>
                <a:cs typeface="+mn-cs"/>
              </a:rPr>
              <a:t>recommendations</a:t>
            </a:r>
            <a:r>
              <a:rPr lang="en-US" i="1" dirty="0">
                <a:solidFill>
                  <a:srgbClr val="C00000"/>
                </a:solidFill>
                <a:latin typeface="+mn-lt"/>
                <a:cs typeface="+mn-cs"/>
              </a:rPr>
              <a:t> to subsidiaries or partners</a:t>
            </a:r>
          </a:p>
          <a:p>
            <a:pPr marL="285750" indent="-285750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i="1" dirty="0">
                <a:solidFill>
                  <a:srgbClr val="C00000"/>
                </a:solidFill>
                <a:latin typeface="+mn-lt"/>
                <a:cs typeface="+mn-cs"/>
              </a:rPr>
              <a:t>Any of your </a:t>
            </a:r>
            <a:r>
              <a:rPr lang="en-US" b="1" i="1" dirty="0">
                <a:solidFill>
                  <a:srgbClr val="C00000"/>
                </a:solidFill>
                <a:latin typeface="+mn-lt"/>
                <a:cs typeface="+mn-cs"/>
              </a:rPr>
              <a:t>request</a:t>
            </a:r>
            <a:r>
              <a:rPr lang="en-US" i="1" dirty="0">
                <a:solidFill>
                  <a:srgbClr val="C00000"/>
                </a:solidFill>
                <a:latin typeface="+mn-lt"/>
                <a:cs typeface="+mn-cs"/>
              </a:rPr>
              <a:t> for additional information</a:t>
            </a:r>
          </a:p>
          <a:p>
            <a:pPr marL="285750" indent="-285750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i="1" dirty="0">
                <a:solidFill>
                  <a:srgbClr val="C00000"/>
                </a:solidFill>
                <a:latin typeface="+mn-lt"/>
                <a:cs typeface="+mn-cs"/>
              </a:rPr>
              <a:t>Any of your </a:t>
            </a:r>
            <a:r>
              <a:rPr lang="en-US" b="1" i="1" dirty="0">
                <a:solidFill>
                  <a:srgbClr val="C00000"/>
                </a:solidFill>
                <a:latin typeface="+mn-lt"/>
                <a:cs typeface="+mn-cs"/>
              </a:rPr>
              <a:t>answer</a:t>
            </a:r>
            <a:r>
              <a:rPr lang="en-US" i="1" dirty="0">
                <a:solidFill>
                  <a:srgbClr val="C00000"/>
                </a:solidFill>
                <a:latin typeface="+mn-lt"/>
                <a:cs typeface="+mn-cs"/>
              </a:rPr>
              <a:t>, recommendations or wishes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DSCF33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63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406400" y="908050"/>
            <a:ext cx="5318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C00000"/>
                </a:solidFill>
                <a:latin typeface="Calibri" pitchFamily="34" charset="0"/>
              </a:rPr>
              <a:t>With strong cooperation intention,</a:t>
            </a:r>
          </a:p>
        </p:txBody>
      </p:sp>
      <p:sp>
        <p:nvSpPr>
          <p:cNvPr id="20483" name="TextBox 5"/>
          <p:cNvSpPr txBox="1">
            <a:spLocks noChangeArrowheads="1"/>
          </p:cNvSpPr>
          <p:nvPr/>
        </p:nvSpPr>
        <p:spPr bwMode="auto">
          <a:xfrm>
            <a:off x="406400" y="2349500"/>
            <a:ext cx="4525963" cy="533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C00000"/>
                </a:solidFill>
                <a:latin typeface="Calibri" pitchFamily="34" charset="0"/>
              </a:rPr>
              <a:t>Viktor Dovgenko</a:t>
            </a:r>
          </a:p>
          <a:p>
            <a:r>
              <a:rPr lang="en-US" sz="2800" b="1" i="1">
                <a:solidFill>
                  <a:srgbClr val="C00000"/>
                </a:solidFill>
                <a:latin typeface="Calibri" pitchFamily="34" charset="0"/>
              </a:rPr>
              <a:t>Director General</a:t>
            </a:r>
          </a:p>
          <a:p>
            <a:r>
              <a:rPr lang="en-US" sz="2800" b="1" i="1">
                <a:solidFill>
                  <a:srgbClr val="C00000"/>
                </a:solidFill>
                <a:latin typeface="Calibri" pitchFamily="34" charset="0"/>
              </a:rPr>
              <a:t>SPC “UAT” LLC</a:t>
            </a:r>
          </a:p>
          <a:p>
            <a:r>
              <a:rPr lang="en-US" sz="2800" b="1" i="1">
                <a:solidFill>
                  <a:srgbClr val="C00000"/>
                </a:solidFill>
                <a:latin typeface="Calibri" pitchFamily="34" charset="0"/>
              </a:rPr>
              <a:t>Ukraine, Kyiv</a:t>
            </a:r>
          </a:p>
          <a:p>
            <a:r>
              <a:rPr lang="en-US" sz="2800" b="1" i="1">
                <a:solidFill>
                  <a:srgbClr val="C00000"/>
                </a:solidFill>
                <a:latin typeface="Calibri" pitchFamily="34" charset="0"/>
              </a:rPr>
              <a:t>Tel.: + 38 044 232-22-10</a:t>
            </a:r>
          </a:p>
          <a:p>
            <a:r>
              <a:rPr lang="en-US" sz="2800" b="1" i="1">
                <a:solidFill>
                  <a:srgbClr val="C00000"/>
                </a:solidFill>
                <a:latin typeface="Calibri" pitchFamily="34" charset="0"/>
              </a:rPr>
              <a:t>Fax: + 38 044 275 06 08</a:t>
            </a:r>
          </a:p>
          <a:p>
            <a:r>
              <a:rPr lang="en-US" sz="2800" b="1" i="1">
                <a:solidFill>
                  <a:srgbClr val="C00000"/>
                </a:solidFill>
                <a:latin typeface="Calibri" pitchFamily="34" charset="0"/>
              </a:rPr>
              <a:t>Cell: + 38 066 723 38 98</a:t>
            </a:r>
          </a:p>
          <a:p>
            <a:r>
              <a:rPr lang="en-US" sz="2800" b="1" i="1">
                <a:solidFill>
                  <a:srgbClr val="C00000"/>
                </a:solidFill>
                <a:latin typeface="Calibri" pitchFamily="34" charset="0"/>
              </a:rPr>
              <a:t>www: npfuet.com.ua</a:t>
            </a:r>
          </a:p>
          <a:p>
            <a:endParaRPr lang="en-US" sz="2800" b="1" i="1">
              <a:solidFill>
                <a:srgbClr val="C00000"/>
              </a:solidFill>
              <a:latin typeface="Calibri" pitchFamily="34" charset="0"/>
            </a:endParaRPr>
          </a:p>
          <a:p>
            <a:endParaRPr lang="en-US" sz="2800" b="1" i="1">
              <a:solidFill>
                <a:srgbClr val="C00000"/>
              </a:solidFill>
              <a:latin typeface="Calibri" pitchFamily="34" charset="0"/>
            </a:endParaRPr>
          </a:p>
          <a:p>
            <a:endParaRPr lang="en-US" sz="3200" b="1" i="1">
              <a:solidFill>
                <a:srgbClr val="C00000"/>
              </a:solidFill>
              <a:latin typeface="Calibri" pitchFamily="34" charset="0"/>
            </a:endParaRPr>
          </a:p>
          <a:p>
            <a:endParaRPr lang="en-US" sz="3200" b="1" i="1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/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4791312" y="3278634"/>
            <a:ext cx="4770160" cy="3573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364</Words>
  <Application>Microsoft Office PowerPoint</Application>
  <PresentationFormat>On-screen Show (4:3)</PresentationFormat>
  <Paragraphs>98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Versiya-Consulting 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Andrey Dovgenko</dc:creator>
  <cp:lastModifiedBy>MATIKA</cp:lastModifiedBy>
  <cp:revision>117</cp:revision>
  <dcterms:created xsi:type="dcterms:W3CDTF">2012-03-09T13:59:41Z</dcterms:created>
  <dcterms:modified xsi:type="dcterms:W3CDTF">2015-02-06T06:04:12Z</dcterms:modified>
</cp:coreProperties>
</file>